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284" r:id="rId2"/>
    <p:sldId id="278" r:id="rId3"/>
    <p:sldId id="279" r:id="rId4"/>
    <p:sldId id="280" r:id="rId5"/>
    <p:sldId id="270" r:id="rId6"/>
    <p:sldId id="258" r:id="rId7"/>
    <p:sldId id="277" r:id="rId8"/>
    <p:sldId id="281" r:id="rId9"/>
    <p:sldId id="282" r:id="rId10"/>
    <p:sldId id="286" r:id="rId11"/>
    <p:sldId id="285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97E4FF"/>
    <a:srgbClr val="ABE9FF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r">
              <a:defRPr sz="1200"/>
            </a:lvl1pPr>
          </a:lstStyle>
          <a:p>
            <a:fld id="{069C6149-FFEF-464F-9869-9091FF4F8F8B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0" tIns="45615" rIns="91230" bIns="456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230" tIns="45615" rIns="91230" bIns="456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230" tIns="45615" rIns="91230" bIns="45615" rtlCol="0" anchor="b"/>
          <a:lstStyle>
            <a:lvl1pPr algn="r">
              <a:defRPr sz="1200"/>
            </a:lvl1pPr>
          </a:lstStyle>
          <a:p>
            <a:fld id="{91698BE6-0CE9-4968-B7AB-0E1685332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6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5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23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6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65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3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4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7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6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7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9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5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9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4743-025E-4166-A7DC-82B75A29179C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5FDB79-033D-48E0-9EFB-1B31BE7FD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ada.ru/" TargetMode="External"/><Relationship Id="rId7" Type="http://schemas.openxmlformats.org/officeDocument/2006/relationships/hyperlink" Target="https://www.sportfmba.ru/nauka/antidoping-2/razreshennyi-spisok-versiya-8-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st.rusada.ru/" TargetMode="External"/><Relationship Id="rId5" Type="http://schemas.openxmlformats.org/officeDocument/2006/relationships/hyperlink" Target="https://www.sportfmba.ru/nauka/antidoping-2/kommentarij-k-zapreshchennomu-spisku-2026" TargetMode="External"/><Relationship Id="rId4" Type="http://schemas.openxmlformats.org/officeDocument/2006/relationships/hyperlink" Target="https://www.rusada.ru/substances/prohibited-lis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.rusada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usada.ru/about/documents/all-russian-anti-doping-rules/" TargetMode="External"/><Relationship Id="rId4" Type="http://schemas.openxmlformats.org/officeDocument/2006/relationships/hyperlink" Target="https://course.rusada.ru/f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92CA-AF1A-98F3-F662-70F8C21A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07363"/>
            <a:ext cx="8720009" cy="887767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059" y="531026"/>
            <a:ext cx="10124666" cy="67633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КОРОТКО ОБ АНТИДОПИНГЕ ДЛЯ ПЕРСОНАЛА СПОРТСМЕНА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8915-A49F-4537-ABF0-4B0BE1669C83}"/>
              </a:ext>
            </a:extLst>
          </p:cNvPr>
          <p:cNvSpPr txBox="1"/>
          <p:nvPr/>
        </p:nvSpPr>
        <p:spPr>
          <a:xfrm>
            <a:off x="307975" y="2111207"/>
            <a:ext cx="114217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ПЕРСОНАЛ СПОРТСМЕНА </a:t>
            </a:r>
            <a:r>
              <a:rPr lang="ru-RU" sz="3200" dirty="0"/>
              <a:t>: любой тренер, инструктор, </a:t>
            </a:r>
          </a:p>
          <a:p>
            <a:r>
              <a:rPr lang="ru-RU" sz="3200" dirty="0"/>
              <a:t>менеджер, агент, персонал команды, официальное лицо, </a:t>
            </a:r>
          </a:p>
          <a:p>
            <a:r>
              <a:rPr lang="ru-RU" sz="3200" dirty="0"/>
              <a:t>медицинский, </a:t>
            </a:r>
            <a:r>
              <a:rPr lang="ru-RU" sz="3200" dirty="0" err="1"/>
              <a:t>парамедицинский</a:t>
            </a:r>
            <a:r>
              <a:rPr lang="ru-RU" sz="3200" dirty="0"/>
              <a:t> персонал, </a:t>
            </a:r>
          </a:p>
          <a:p>
            <a:r>
              <a:rPr lang="ru-RU" sz="3200" dirty="0"/>
              <a:t>родитель или любое иное лицо, работающее со </a:t>
            </a:r>
          </a:p>
          <a:p>
            <a:r>
              <a:rPr lang="ru-RU" sz="3200" dirty="0"/>
              <a:t>спортсменом, оказывающие ему медицинскую помощь</a:t>
            </a:r>
          </a:p>
          <a:p>
            <a:r>
              <a:rPr lang="ru-RU" sz="3200" dirty="0"/>
              <a:t>или помогающее спортсмену при подготовке и в участии </a:t>
            </a:r>
          </a:p>
          <a:p>
            <a:r>
              <a:rPr lang="ru-RU" sz="3200" dirty="0"/>
              <a:t>в спортивных соревнованиях.</a:t>
            </a:r>
          </a:p>
        </p:txBody>
      </p:sp>
    </p:spTree>
    <p:extLst>
      <p:ext uri="{BB962C8B-B14F-4D97-AF65-F5344CB8AC3E}">
        <p14:creationId xmlns:p14="http://schemas.microsoft.com/office/powerpoint/2010/main" val="78963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1F8F2-BDAE-4EEC-AA85-D39669B6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6" y="252412"/>
            <a:ext cx="8596668" cy="5278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ОНЛАЙН – КУРС        РАА «РУСАДА»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0D418C9-2795-43AC-89AC-84317679F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137444"/>
            <a:ext cx="8614621" cy="418306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97864-46B5-49E4-986D-7B6C8AC8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861" y="3228975"/>
            <a:ext cx="3217864" cy="32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92CA-AF1A-98F3-F662-70F8C21A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07363"/>
            <a:ext cx="8720009" cy="887767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175" y="53359"/>
            <a:ext cx="10028429" cy="67633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 НОВОЙ РЕДАКЦИИ Общероссийских антидопинговых правил определения дополнены: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/>
          <p:cNvSpPr>
            <a:spLocks noChangeAspect="1" noChangeArrowheads="1"/>
          </p:cNvSpPr>
          <p:nvPr/>
        </p:nvSpPr>
        <p:spPr bwMode="auto">
          <a:xfrm>
            <a:off x="155575" y="-2590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03D23F-D114-4F10-8E05-CE60C17DD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21" b="-1"/>
          <a:stretch/>
        </p:blipFill>
        <p:spPr>
          <a:xfrm>
            <a:off x="346075" y="1628775"/>
            <a:ext cx="11464207" cy="52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92CA-AF1A-98F3-F662-70F8C21A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07363"/>
            <a:ext cx="8720009" cy="887767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7323" y="144924"/>
            <a:ext cx="7859495" cy="67633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ЗАЧЕМ ЭТО ЗНАТЬ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4" y="160337"/>
            <a:ext cx="9251661" cy="92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/>
          <p:cNvSpPr>
            <a:spLocks noChangeAspect="1" noChangeArrowheads="1"/>
          </p:cNvSpPr>
          <p:nvPr/>
        </p:nvSpPr>
        <p:spPr bwMode="auto">
          <a:xfrm>
            <a:off x="155575" y="-2590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C62B1-9EF8-4460-A288-154989BE6AE1}"/>
              </a:ext>
            </a:extLst>
          </p:cNvPr>
          <p:cNvSpPr txBox="1"/>
          <p:nvPr/>
        </p:nvSpPr>
        <p:spPr>
          <a:xfrm>
            <a:off x="236062" y="963562"/>
            <a:ext cx="1183368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u="sng" dirty="0"/>
              <a:t>РАБОТОДАТЕЛЬ ОБЯЗАН </a:t>
            </a:r>
            <a:r>
              <a:rPr lang="ru-RU" sz="2400" b="1" dirty="0"/>
              <a:t>при приёме на работу и в период действия</a:t>
            </a:r>
          </a:p>
          <a:p>
            <a:r>
              <a:rPr lang="ru-RU" sz="2400" b="1" dirty="0"/>
              <a:t>трудового договора знакомить тренеров ПОД РОСПИСЬ с </a:t>
            </a:r>
          </a:p>
          <a:p>
            <a:r>
              <a:rPr lang="ru-RU" sz="2400" b="1" dirty="0"/>
              <a:t>ОБЩЕРОССИЙСКИМИ АНТИДОПИНГОВЫМИ ПРАВИЛАМИ (ОАП)</a:t>
            </a:r>
            <a:r>
              <a:rPr lang="ru-RU" sz="2400" dirty="0"/>
              <a:t>(ст.348.2 ТК РФ)</a:t>
            </a:r>
          </a:p>
          <a:p>
            <a:endParaRPr lang="ru-RU" sz="2400" dirty="0"/>
          </a:p>
          <a:p>
            <a:r>
              <a:rPr lang="ru-RU" sz="2400" b="1" dirty="0"/>
              <a:t>2. В следствии </a:t>
            </a:r>
            <a:r>
              <a:rPr lang="ru-RU" sz="2400" b="1" u="sng" dirty="0"/>
              <a:t>ОДНОКРАТНОГО нарушения АНТИДОПИНГОВЫХ ПРАВИЛ</a:t>
            </a:r>
            <a:r>
              <a:rPr lang="ru-RU" sz="2400" b="1" dirty="0"/>
              <a:t>, </a:t>
            </a:r>
          </a:p>
          <a:p>
            <a:r>
              <a:rPr lang="ru-RU" sz="2400" b="1" dirty="0"/>
              <a:t>признанного нарушением по решению антидопинговой организации – </a:t>
            </a:r>
          </a:p>
          <a:p>
            <a:r>
              <a:rPr lang="ru-RU" sz="2400" b="1" u="sng" dirty="0"/>
              <a:t>ПРЕКРАЩЕНИЕ трудового договора</a:t>
            </a:r>
          </a:p>
          <a:p>
            <a:endParaRPr lang="ru-RU" sz="2400" b="1" u="sng" dirty="0"/>
          </a:p>
          <a:p>
            <a:r>
              <a:rPr lang="ru-RU" sz="2400" b="1" dirty="0"/>
              <a:t>3</a:t>
            </a:r>
            <a:r>
              <a:rPr lang="ru-RU" sz="2400" b="1" u="sng" dirty="0"/>
              <a:t>. ДИСКВАЛИФИКАЦИЯ </a:t>
            </a:r>
            <a:r>
              <a:rPr lang="ru-RU" sz="2400" b="1" dirty="0"/>
              <a:t>(до пожизненного срока) – запрет на деятельность</a:t>
            </a:r>
          </a:p>
          <a:p>
            <a:r>
              <a:rPr lang="ru-RU" sz="2400" b="1" dirty="0"/>
              <a:t>в сфере физической культуры и спорта, в т.ч.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Подготовка спортсменов;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Организация и проведение физкультурных и спортивных мероприятий </a:t>
            </a:r>
          </a:p>
          <a:p>
            <a:r>
              <a:rPr lang="ru-RU" sz="2400" dirty="0"/>
              <a:t>(ФЗ «О физической культуре и спорте в РФ», ОАП, ТК РФ, «Кодекс РФ об</a:t>
            </a:r>
          </a:p>
          <a:p>
            <a:r>
              <a:rPr lang="ru-RU" sz="2400" dirty="0"/>
              <a:t>Административных нарушениях»)</a:t>
            </a:r>
          </a:p>
          <a:p>
            <a:endParaRPr lang="ru-RU" sz="2400" b="1" u="sng" dirty="0"/>
          </a:p>
          <a:p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0503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C3D02-F607-DBF0-0395-8623C6ED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A1A22-E61C-0B34-1C0C-CA6CAD98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142" y="914503"/>
            <a:ext cx="3308458" cy="1180628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573029-3BED-8D93-F215-3D03FA5424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>
            <a:extLst>
              <a:ext uri="{FF2B5EF4-FFF2-40B4-BE49-F238E27FC236}">
                <a16:creationId xmlns:a16="http://schemas.microsoft.com/office/drawing/2014/main" id="{4C6F6975-B1B5-9D64-DB77-3E5718A14E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>
            <a:extLst>
              <a:ext uri="{FF2B5EF4-FFF2-40B4-BE49-F238E27FC236}">
                <a16:creationId xmlns:a16="http://schemas.microsoft.com/office/drawing/2014/main" id="{C59EEEF5-21A6-9200-EF44-88F5BA1165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%D0%A1%D0%B5%D0%BC%D1%8C%D1%8F\Downloads\F4D38B94-F9B3-4EBB-9818-34CCB98E70EE.WEBP">
            <a:extLst>
              <a:ext uri="{FF2B5EF4-FFF2-40B4-BE49-F238E27FC236}">
                <a16:creationId xmlns:a16="http://schemas.microsoft.com/office/drawing/2014/main" id="{E33C4B25-6FD1-AB29-4178-15F028A42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4" y="160337"/>
            <a:ext cx="9251661" cy="92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>
            <a:extLst>
              <a:ext uri="{FF2B5EF4-FFF2-40B4-BE49-F238E27FC236}">
                <a16:creationId xmlns:a16="http://schemas.microsoft.com/office/drawing/2014/main" id="{C41AC8B8-B5DB-184B-6330-B8809787B8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>
            <a:extLst>
              <a:ext uri="{FF2B5EF4-FFF2-40B4-BE49-F238E27FC236}">
                <a16:creationId xmlns:a16="http://schemas.microsoft.com/office/drawing/2014/main" id="{19187AD9-BE9F-D2BA-8D8C-E995967A7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150" y="-2670333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0EE96F-A9A4-402D-9479-F5B58F97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96822"/>
            <a:ext cx="10850563" cy="57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587" y="273049"/>
            <a:ext cx="9251661" cy="67633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СТАТИСТИКА       по данным РАА «РУСАДА»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4" y="160337"/>
            <a:ext cx="9251661" cy="92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/>
          <p:cNvSpPr>
            <a:spLocks noChangeAspect="1" noChangeArrowheads="1"/>
          </p:cNvSpPr>
          <p:nvPr/>
        </p:nvSpPr>
        <p:spPr bwMode="auto">
          <a:xfrm>
            <a:off x="155575" y="-2590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607C8-0664-407E-8ED2-9D58EDAE39D6}"/>
              </a:ext>
            </a:extLst>
          </p:cNvPr>
          <p:cNvSpPr txBox="1"/>
          <p:nvPr/>
        </p:nvSpPr>
        <p:spPr>
          <a:xfrm>
            <a:off x="50451" y="1269762"/>
            <a:ext cx="11985974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По решению РУСАДА и МФ по видам спорта на </a:t>
            </a:r>
            <a:r>
              <a:rPr lang="ru-RU" sz="2400" b="1" dirty="0"/>
              <a:t>14.10.2025 года </a:t>
            </a:r>
          </a:p>
          <a:p>
            <a:pPr algn="ctr"/>
            <a:r>
              <a:rPr lang="ru-RU" sz="2800" b="1" dirty="0"/>
              <a:t>в списке ПЕРСОНАЛА спортсменов, отбывающих </a:t>
            </a:r>
            <a:r>
              <a:rPr lang="ru-RU" sz="2800" b="1" u="sng" dirty="0"/>
              <a:t> </a:t>
            </a:r>
          </a:p>
          <a:p>
            <a:pPr algn="ctr"/>
            <a:r>
              <a:rPr lang="ru-RU" sz="2800" b="1" u="sng" dirty="0"/>
              <a:t>ДИСКВАЛИФИКАЦИЮ </a:t>
            </a:r>
            <a:r>
              <a:rPr lang="ru-RU" sz="2800" b="1" dirty="0"/>
              <a:t>за нарушение АП:</a:t>
            </a:r>
          </a:p>
          <a:p>
            <a:endParaRPr lang="ru-RU" sz="28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Всего 20 человек, в т.ч. </a:t>
            </a:r>
          </a:p>
          <a:p>
            <a:r>
              <a:rPr lang="ru-RU" sz="2800" b="1" dirty="0"/>
              <a:t>		- пожизненно – 12 чел. (6 тренеров + 6 врачей)</a:t>
            </a:r>
          </a:p>
          <a:p>
            <a:endParaRPr lang="ru-RU" sz="2800" b="1" dirty="0"/>
          </a:p>
          <a:p>
            <a:r>
              <a:rPr lang="ru-RU" sz="2800" b="1" dirty="0"/>
              <a:t>		- всего тренеров – 12 чел. </a:t>
            </a:r>
            <a:r>
              <a:rPr lang="ru-RU" sz="2800" dirty="0"/>
              <a:t>(фальсификация, обладание, </a:t>
            </a:r>
          </a:p>
          <a:p>
            <a:r>
              <a:rPr lang="ru-RU" sz="2800" dirty="0"/>
              <a:t>										распространение, назначение, соучастие, </a:t>
            </a:r>
          </a:p>
          <a:p>
            <a:r>
              <a:rPr lang="ru-RU" sz="2800" dirty="0"/>
              <a:t>										нарушение срока дисквалификации)</a:t>
            </a:r>
          </a:p>
          <a:p>
            <a:endParaRPr lang="ru-RU" sz="2800" dirty="0"/>
          </a:p>
          <a:p>
            <a:r>
              <a:rPr lang="ru-RU" sz="2800" b="1" dirty="0"/>
              <a:t>		- всего врачей – 8 чел. </a:t>
            </a:r>
            <a:r>
              <a:rPr lang="ru-RU" sz="2800" dirty="0"/>
              <a:t>(назначение)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9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92CA-AF1A-98F3-F662-70F8C21A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142" y="914503"/>
            <a:ext cx="3308458" cy="1180628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4109" y="199251"/>
            <a:ext cx="7859495" cy="676337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4" y="160337"/>
            <a:ext cx="9251661" cy="925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/>
          <p:cNvSpPr>
            <a:spLocks noChangeAspect="1" noChangeArrowheads="1"/>
          </p:cNvSpPr>
          <p:nvPr/>
        </p:nvSpPr>
        <p:spPr bwMode="auto">
          <a:xfrm>
            <a:off x="155575" y="-2590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39ED73-656D-4B5B-BC38-B3BBD3BC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79" y="199250"/>
            <a:ext cx="4230991" cy="60904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231A21-A286-4F0F-BDD9-795CF8659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944" y="250689"/>
            <a:ext cx="3761558" cy="4359018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592F6966-BB2C-42EE-8083-8CF3CEAE8FA5}"/>
              </a:ext>
            </a:extLst>
          </p:cNvPr>
          <p:cNvSpPr/>
          <p:nvPr/>
        </p:nvSpPr>
        <p:spPr>
          <a:xfrm>
            <a:off x="5950477" y="39500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C4F52-6A4E-4C10-928D-B8CF5B9142E0}"/>
              </a:ext>
            </a:extLst>
          </p:cNvPr>
          <p:cNvSpPr txBox="1"/>
          <p:nvPr/>
        </p:nvSpPr>
        <p:spPr>
          <a:xfrm>
            <a:off x="7416944" y="3788391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НОВАЯ РЕДАКЦИЯ</a:t>
            </a:r>
          </a:p>
          <a:p>
            <a:r>
              <a:rPr lang="ru-RU" dirty="0"/>
              <a:t>ВСТУПИЛИ В СИЛУ 04.02.2026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539A8-DD2A-46AA-9668-C7EF607DFA64}"/>
              </a:ext>
            </a:extLst>
          </p:cNvPr>
          <p:cNvSpPr txBox="1"/>
          <p:nvPr/>
        </p:nvSpPr>
        <p:spPr>
          <a:xfrm>
            <a:off x="8115622" y="1722282"/>
            <a:ext cx="2400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ОБЩЕРОССИЙСКИЕ </a:t>
            </a:r>
          </a:p>
          <a:p>
            <a:pPr algn="ctr"/>
            <a:r>
              <a:rPr lang="ru-RU" b="1" dirty="0"/>
              <a:t>АНТИДОПИНГОВЫЕ</a:t>
            </a:r>
          </a:p>
          <a:p>
            <a:pPr algn="ctr"/>
            <a:r>
              <a:rPr lang="ru-RU" b="1" dirty="0"/>
              <a:t>ПРАВИЛА</a:t>
            </a:r>
          </a:p>
        </p:txBody>
      </p:sp>
    </p:spTree>
    <p:extLst>
      <p:ext uri="{BB962C8B-B14F-4D97-AF65-F5344CB8AC3E}">
        <p14:creationId xmlns:p14="http://schemas.microsoft.com/office/powerpoint/2010/main" val="91178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A9217-FD29-380E-E495-D40E239A7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F3370F-0F92-F919-6FA4-66016BD6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788" y="1722267"/>
            <a:ext cx="10670959" cy="4704659"/>
          </a:xfrm>
        </p:spPr>
        <p:txBody>
          <a:bodyPr/>
          <a:lstStyle/>
          <a:p>
            <a:pPr algn="l"/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dirty="0"/>
          </a:p>
          <a:p>
            <a:pPr marL="342900" indent="-342900" algn="ctr">
              <a:buFont typeface="+mj-lt"/>
              <a:buAutoNum type="arabicPeriod"/>
            </a:pPr>
            <a:endParaRPr lang="ru-RU" dirty="0"/>
          </a:p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4F8A99-BE0F-4B94-1D14-62700DD5D21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6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73B1E-CBB1-4460-9357-6FEE020A73DA}"/>
              </a:ext>
            </a:extLst>
          </p:cNvPr>
          <p:cNvSpPr txBox="1"/>
          <p:nvPr/>
        </p:nvSpPr>
        <p:spPr>
          <a:xfrm>
            <a:off x="769336" y="431074"/>
            <a:ext cx="543718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>
                <a:solidFill>
                  <a:srgbClr val="1D2247"/>
                </a:solidFill>
                <a:latin typeface="Vela Sans Bd" pitchFamily="2" charset="0"/>
              </a:defRPr>
            </a:lvl1pPr>
          </a:lstStyle>
          <a:p>
            <a:r>
              <a:rPr lang="ru-RU" sz="4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Допинг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одного </a:t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нескольких нарушений антидопинговых</a:t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081069-0EEA-4A93-8B71-C3AF47666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37" y="335160"/>
            <a:ext cx="4232337" cy="6091766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CFB2C3E-57CE-47DD-BB01-3964EFA9EF44}"/>
              </a:ext>
            </a:extLst>
          </p:cNvPr>
          <p:cNvSpPr/>
          <p:nvPr/>
        </p:nvSpPr>
        <p:spPr>
          <a:xfrm>
            <a:off x="5432174" y="3571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3B78D-9FA4-44FF-87F6-46278EF3AAC8}"/>
              </a:ext>
            </a:extLst>
          </p:cNvPr>
          <p:cNvSpPr txBox="1"/>
          <p:nvPr/>
        </p:nvSpPr>
        <p:spPr>
          <a:xfrm>
            <a:off x="2037655" y="4998729"/>
            <a:ext cx="4748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ОСНОВОПОЛАГАЮЩИЙ </a:t>
            </a:r>
          </a:p>
          <a:p>
            <a:r>
              <a:rPr lang="ru-RU" sz="3200" dirty="0"/>
              <a:t>ДОКУМЕНТ</a:t>
            </a:r>
          </a:p>
          <a:p>
            <a:r>
              <a:rPr lang="ru-RU" sz="3200" dirty="0"/>
              <a:t> В БОРЬБЕ С ДОПИНГОМ</a:t>
            </a:r>
          </a:p>
        </p:txBody>
      </p:sp>
    </p:spTree>
    <p:extLst>
      <p:ext uri="{BB962C8B-B14F-4D97-AF65-F5344CB8AC3E}">
        <p14:creationId xmlns:p14="http://schemas.microsoft.com/office/powerpoint/2010/main" val="94412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92CA-AF1A-98F3-F662-70F8C21A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07363"/>
            <a:ext cx="8720009" cy="887767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4109" y="199251"/>
            <a:ext cx="7859495" cy="676337"/>
          </a:xfrm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/>
          <p:cNvSpPr>
            <a:spLocks noChangeAspect="1" noChangeArrowheads="1"/>
          </p:cNvSpPr>
          <p:nvPr/>
        </p:nvSpPr>
        <p:spPr bwMode="auto">
          <a:xfrm>
            <a:off x="155575" y="-2590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3182B8-4B3B-4F7F-B0A3-E0DC8B5E9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8" y="199250"/>
            <a:ext cx="10072158" cy="64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92CA-AF1A-98F3-F662-70F8C21A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164500"/>
            <a:ext cx="8720009" cy="887767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9537"/>
            <a:ext cx="7859495" cy="6763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ПОЛЕЗНЫЕ ССЫЛКИ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/>
          <p:cNvSpPr>
            <a:spLocks noChangeAspect="1" noChangeArrowheads="1"/>
          </p:cNvSpPr>
          <p:nvPr/>
        </p:nvSpPr>
        <p:spPr bwMode="auto">
          <a:xfrm>
            <a:off x="155575" y="-2590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BDA99B4F-EA9B-4E92-861D-E59A8B09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286413"/>
              </p:ext>
            </p:extLst>
          </p:nvPr>
        </p:nvGraphicFramePr>
        <p:xfrm>
          <a:off x="307975" y="725873"/>
          <a:ext cx="11728450" cy="575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225">
                  <a:extLst>
                    <a:ext uri="{9D8B030D-6E8A-4147-A177-3AD203B41FA5}">
                      <a16:colId xmlns:a16="http://schemas.microsoft.com/office/drawing/2014/main" val="2992370564"/>
                    </a:ext>
                  </a:extLst>
                </a:gridCol>
                <a:gridCol w="5864225">
                  <a:extLst>
                    <a:ext uri="{9D8B030D-6E8A-4147-A177-3AD203B41FA5}">
                      <a16:colId xmlns:a16="http://schemas.microsoft.com/office/drawing/2014/main" val="1830008538"/>
                    </a:ext>
                  </a:extLst>
                </a:gridCol>
              </a:tblGrid>
              <a:tr h="4457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НАИМЕНОВАНИЕ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ССЫЛКА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72220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Сайт РАА «РУСАДА» </a:t>
                      </a:r>
                      <a:r>
                        <a:rPr lang="ru-RU" dirty="0"/>
                        <a:t>(главная страница)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https://www.rusada.ru/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131556"/>
                  </a:ext>
                </a:extLst>
              </a:tr>
              <a:tr h="822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Запрещений список 2026 </a:t>
                      </a:r>
                      <a:r>
                        <a:rPr lang="ru-RU" dirty="0"/>
                        <a:t>(субстанций и методов запрещенных в спорте)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https://www.rusada.ru/substances/prohibited-list/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0599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Подробный комментарий к запрещенному списку 2026, представленный Федеральным медико-биологическим агентством «</a:t>
                      </a:r>
                      <a:r>
                        <a:rPr lang="ru-RU" b="1" dirty="0"/>
                        <a:t>Национальный центр спортивной медицины ФМБА России» (НЦСМ ФМБА России)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https://www.sportfmba.ru/nauka/antidoping-2/kommentarij-k-zapreshchennomu-spisku-2026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09081"/>
                  </a:ext>
                </a:extLst>
              </a:tr>
              <a:tr h="722536">
                <a:tc>
                  <a:txBody>
                    <a:bodyPr/>
                    <a:lstStyle/>
                    <a:p>
                      <a:r>
                        <a:rPr lang="ru-RU" b="1" dirty="0"/>
                        <a:t>ПРОВЕРИТЬ ЛЕКАРСТВО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https://list.rusada.ru/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384313"/>
                  </a:ext>
                </a:extLst>
              </a:tr>
              <a:tr h="418612">
                <a:tc>
                  <a:txBody>
                    <a:bodyPr/>
                    <a:lstStyle/>
                    <a:p>
                      <a:r>
                        <a:rPr lang="ru-RU" u="sng" dirty="0"/>
                        <a:t>Разрешенный список препаратов</a:t>
                      </a:r>
                      <a:r>
                        <a:rPr lang="ru-RU" u="none" dirty="0"/>
                        <a:t>. Наиболее часто применяемые медикаменты, разрешенные в спорте, сгруппированные по симптомам.</a:t>
                      </a:r>
                    </a:p>
                    <a:p>
                      <a:r>
                        <a:rPr lang="ru-RU" u="none" dirty="0"/>
                        <a:t>Список представлен НЦСМ ФМБА России для помощи врачам или спортсменам в выборе препаратов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https://www.sportfmba.ru/nauka/antidoping-2/razreshennyi-spisok-versiya-8-0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84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58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2D050"/>
            </a:gs>
            <a:gs pos="42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7EBDAB-FE10-A539-9FA8-561165E25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B92CA-AF1A-98F3-F662-70F8C21AC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07363"/>
            <a:ext cx="8720009" cy="887767"/>
          </a:xfrm>
        </p:spPr>
        <p:txBody>
          <a:bodyPr/>
          <a:lstStyle/>
          <a:p>
            <a:br>
              <a:rPr lang="ru-RU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A78E4-1F83-FBD0-6A24-84FAF9614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9968" y="33502"/>
            <a:ext cx="7859495" cy="676337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ПОЛЕЗНЫЕ ССЫЛКИ</a:t>
            </a:r>
          </a:p>
          <a:p>
            <a:pPr algn="ctr"/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7B1ED-BB20-854C-0D30-26B5E94E93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38" y="5293895"/>
            <a:ext cx="1564105" cy="1564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AutoShape 2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A1%D0%B5%D0%BC%D1%8C%D1%8F\Downloads\298089E7-CB65-4D19-8CF7-A79C742959CF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C:\Users\%D0%A1%D0%B5%D0%BC%D1%8C%D1%8F\Downloads\F4D38B94-F9B3-4EBB-9818-34CCB98E70EE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C:\Users\%D0%A1%D0%B5%D0%BC%D1%8C%D1%8F\Desktop\%D0%98%D1%81%D0%BF%D1%80%D0%B0%D0%B2%D0%BB%D0%B5%D0%BD%D0%BD%D1%8B%D0%B5 %D0%B4%D0%BE%D0%BA%D1%83%D0%BC%D0%B5%D0%BD%D1%82%D1%8B\9860F0CF-F052-46DD-B39B-139115C1F0AD.WEBP"/>
          <p:cNvSpPr>
            <a:spLocks noChangeAspect="1" noChangeArrowheads="1"/>
          </p:cNvSpPr>
          <p:nvPr/>
        </p:nvSpPr>
        <p:spPr bwMode="auto">
          <a:xfrm>
            <a:off x="155575" y="-2590800"/>
            <a:ext cx="2848622" cy="37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942C283-0184-47E1-9ED2-BD33B2BFC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05722"/>
              </p:ext>
            </p:extLst>
          </p:nvPr>
        </p:nvGraphicFramePr>
        <p:xfrm>
          <a:off x="155575" y="590460"/>
          <a:ext cx="1188085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425">
                  <a:extLst>
                    <a:ext uri="{9D8B030D-6E8A-4147-A177-3AD203B41FA5}">
                      <a16:colId xmlns:a16="http://schemas.microsoft.com/office/drawing/2014/main" val="976573405"/>
                    </a:ext>
                  </a:extLst>
                </a:gridCol>
                <a:gridCol w="5940425">
                  <a:extLst>
                    <a:ext uri="{9D8B030D-6E8A-4147-A177-3AD203B41FA5}">
                      <a16:colId xmlns:a16="http://schemas.microsoft.com/office/drawing/2014/main" val="3689562697"/>
                    </a:ext>
                  </a:extLst>
                </a:gridCol>
              </a:tblGrid>
              <a:tr h="355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98929"/>
                  </a:ext>
                </a:extLst>
              </a:tr>
              <a:tr h="622940">
                <a:tc>
                  <a:txBody>
                    <a:bodyPr/>
                    <a:lstStyle/>
                    <a:p>
                      <a:r>
                        <a:rPr lang="ru-RU" b="1" dirty="0"/>
                        <a:t>Бесплатные онлайн-курсы РАА «РУСАДА», в т.ч.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https://course.rusada.ru/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058067"/>
                  </a:ext>
                </a:extLst>
              </a:tr>
              <a:tr h="1690836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1. Онлайн-курс «Антидопинг»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дает базовые представления об антидопинге, рекомендован для прохождения спортсменами </a:t>
                      </a:r>
                      <a:r>
                        <a:rPr lang="ru-RU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национальных и региональных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сборных команд (лицами старше 14 лет), персоналом спортсмена (тренеры, сопровождающие, мед персонал и т.п.)  и иными лицами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14235"/>
                  </a:ext>
                </a:extLst>
              </a:tr>
              <a:tr h="1690836">
                <a:tc>
                  <a:txBody>
                    <a:bodyPr/>
                    <a:lstStyle/>
                    <a:p>
                      <a:r>
                        <a:rPr lang="ru-RU" dirty="0"/>
                        <a:t>      2.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 «Ценности спорта»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доступен для прохождения лицами 7-13 лет и продвигает ценности чистого спорта, идеи здорового образа жизни и подчеркивает важность антидопингового образования в жизни современного спортсмен (регистрация через личный кабинет родителя юного спортсмена)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966961"/>
                  </a:ext>
                </a:extLst>
              </a:tr>
              <a:tr h="889914">
                <a:tc>
                  <a:txBody>
                    <a:bodyPr/>
                    <a:lstStyle/>
                    <a:p>
                      <a:r>
                        <a:rPr lang="ru-RU" dirty="0"/>
                        <a:t>В случае возникновения вопросов воспользоваться вкладкой </a:t>
                      </a:r>
                      <a:r>
                        <a:rPr lang="ru-RU" b="1" dirty="0"/>
                        <a:t>«ПОМОЩЬ» </a:t>
                      </a:r>
                      <a:r>
                        <a:rPr lang="ru-RU" dirty="0"/>
                        <a:t>на образовательном портале РАА «РУСАДА»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https://course.rusada.ru/faq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67960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r>
                        <a:rPr lang="ru-RU" dirty="0"/>
                        <a:t>Общероссийские антидопинговые правила (ОАП), новая редакция вступила в силу 04.02.2026 года.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>
                              <a:lumMod val="75000"/>
                            </a:schemeClr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https://www.rusada.ru/about/documents/all-russian-anti-doping-rules/</a:t>
                      </a:r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167614"/>
                  </a:ext>
                </a:extLst>
              </a:tr>
              <a:tr h="3559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642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795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2799</TotalTime>
  <Words>620</Words>
  <Application>Microsoft Office PowerPoint</Application>
  <PresentationFormat>Широкоэкранный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Аспект</vt:lpstr>
      <vt:lpstr> </vt:lpstr>
      <vt:lpstr> </vt:lpstr>
      <vt:lpstr> </vt:lpstr>
      <vt:lpstr>Презентация PowerPoint</vt:lpstr>
      <vt:lpstr> </vt:lpstr>
      <vt:lpstr>Презентация PowerPoint</vt:lpstr>
      <vt:lpstr> </vt:lpstr>
      <vt:lpstr> </vt:lpstr>
      <vt:lpstr> </vt:lpstr>
      <vt:lpstr>ОНЛАЙН – КУРС        РАА «РУСАДА»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Иванов</dc:creator>
  <cp:lastModifiedBy>SportM08</cp:lastModifiedBy>
  <cp:revision>64</cp:revision>
  <cp:lastPrinted>2026-02-10T03:31:58Z</cp:lastPrinted>
  <dcterms:created xsi:type="dcterms:W3CDTF">2026-01-21T23:15:45Z</dcterms:created>
  <dcterms:modified xsi:type="dcterms:W3CDTF">2026-02-10T04:15:17Z</dcterms:modified>
</cp:coreProperties>
</file>